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4607"/>
  </p:normalViewPr>
  <p:slideViewPr>
    <p:cSldViewPr snapToGrid="0">
      <p:cViewPr varScale="1">
        <p:scale>
          <a:sx n="148" d="100"/>
          <a:sy n="14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54893-1E97-D149-95D6-83172CEFF2C4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076F8-DEF0-E642-B6A7-1E2C588FB3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651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076F8-DEF0-E642-B6A7-1E2C588FB3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120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8B2B7-D7D0-A132-104D-8077D7AA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68C8E1-30D0-6066-7F1A-6AA871CD5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1D5AF-DA2A-266B-5F00-651CAB40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F8DA0-E5A5-199C-F6BF-6371EE25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1A23D-7368-F41D-DF66-2984A4CC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483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5FF17-E7D3-6E23-6022-7631C8DF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60D6A5-5BD5-C907-6936-7F0D03ECD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C893D-85B4-07B8-21CA-25196625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10448-B9E4-4599-3398-33BED7B2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1E58D-ED75-246B-3040-E59517FF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117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035031-0801-C9A4-8CCE-31328A95F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500A75-6988-393F-28ED-BDE58D8AF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509C4-9842-EC61-DD7A-1FF7BCEB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81485-4537-1430-F325-8BC72534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20561-5EF4-FA73-C66B-868D6B88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72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67B53-6E24-DE69-EF76-2544C2BF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AC4B4-7F2E-7C08-F0A0-629C30EE8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F40CD-FF8A-E221-759C-C067C860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4193B-93CF-96BF-F809-277CCDA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63F32-4D12-98BA-6F69-9F078517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07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2B0EA-CA10-05BC-BD62-167262C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10112-9394-0321-0206-FA4B15B0B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4EE32-30FF-978D-2B91-F428F926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BD0B8-73AA-5F8E-28D3-B63A14F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20D4-59F6-1718-1C59-64017AA1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79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F6E43-9CBB-5478-C1F4-5C5D2A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D39FC-D7BC-0194-019C-D4464A338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1B1C8B-633B-AFCD-17A8-2C327E692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B6CEA-1E03-785E-4E4D-5335E6A6D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023FB-BB1D-EF7E-8055-CEBD0ADB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1CC028-5C17-D9AC-DC81-BAA745AF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778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81864-C341-1B6D-22CD-B318E3F2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24C33-F4F0-6433-BFDE-FD1C290C7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D40EA-FFD1-1614-8A92-539F9D7F9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ABECB9-20E6-9303-8F60-7C7ECE736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78011-E457-6499-1E96-FCAFAC136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A240BC-9281-9C79-787E-AB5502C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54CA3E-334F-2837-56D6-F45FBAA2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57BD3-33AA-41CE-34F5-98E3556A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928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09FDE-B10E-38A1-1647-11B8D2E4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7895C7-325B-2C4E-95DA-2E184B2C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8E5EFB-B5B1-9635-4F19-CD2FB283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BF6706-2B9D-D298-DC5E-5A85A61E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94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0B0CD0-50E7-F0F3-D38D-C8E7BB37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73C070-454E-21A3-A2CB-7F6B5A57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6A298D-C233-599A-41D0-61283A9E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74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F03FE-9DFE-F092-48D0-DD2A4810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2451F-4F22-B1AC-175D-45EC4372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01342C-B032-4312-59DD-9B7927AEC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AFB32-4C3F-0BAC-8A42-17FDB1B9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38C43-CE4D-7DB9-9536-96210A10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6694D-BD80-9078-72E3-A42B13CA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276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A4255-5C9B-3473-3B26-A2C0D3D8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23D8AF-8A87-6A2B-E614-FA4BEE70A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6782A-C246-36B3-BF89-8D35DB09B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6D9FC-6F03-FE68-3548-47E057E6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9AD7F-7F78-852A-A320-F91C703A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4BEF20-0FE8-8B33-61A2-4756CD95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15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7FEA58-DD2B-4B6D-445D-AA726B85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9EE1C7-9C7B-2887-7EBA-F41989534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06910-3D1D-EB00-9488-60DF4DE28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D3A98-947D-5A48-9D90-B5BC77DFD251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757A5-58C0-9972-510C-11C1BAE2C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32817-842A-D1CD-5EC9-9F95B5175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12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C5F96-BFBD-6371-A449-05FD4860E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A#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F28510-E6F3-D3B3-0E18-674372021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kumimoji="1" lang="en-US" altLang="ko-KR" dirty="0"/>
              <a:t>2024.10.10 week06</a:t>
            </a:r>
          </a:p>
        </p:txBody>
      </p:sp>
    </p:spTree>
    <p:extLst>
      <p:ext uri="{BB962C8B-B14F-4D97-AF65-F5344CB8AC3E}">
        <p14:creationId xmlns:p14="http://schemas.microsoft.com/office/powerpoint/2010/main" val="171380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43290-F89C-2B3B-9BED-DD6DC5C136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추가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7CA01-0816-F813-0A6F-1552581EE5F7}"/>
              </a:ext>
            </a:extLst>
          </p:cNvPr>
          <p:cNvSpPr txBox="1"/>
          <p:nvPr/>
        </p:nvSpPr>
        <p:spPr>
          <a:xfrm>
            <a:off x="775930" y="1229023"/>
            <a:ext cx="1026755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해당 로직이 실제 </a:t>
            </a:r>
            <a:r>
              <a:rPr kumimoji="1" lang="ko-KR" altLang="en-US" dirty="0" err="1"/>
              <a:t>의미있는</a:t>
            </a:r>
            <a:r>
              <a:rPr kumimoji="1" lang="ko-KR" altLang="en-US" dirty="0"/>
              <a:t> 동작을 할지 불분명함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일단 해보고 의도한 대로 움직이는지 확인 후 추가적으로 변경할 예정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센서 데이터 수집 및 분석을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메인 제어가 사용자의 의도대로 가능한지 확인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서브 제어를 실시간 반응형 알고리즘을 사용할 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신경망을 통한 학습 모델을 사용할 지 결정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C2E78-4FFB-A257-E001-6DC379D03451}"/>
              </a:ext>
            </a:extLst>
          </p:cNvPr>
          <p:cNvSpPr txBox="1"/>
          <p:nvPr/>
        </p:nvSpPr>
        <p:spPr>
          <a:xfrm>
            <a:off x="1148516" y="3761117"/>
            <a:ext cx="9440405" cy="1020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학습 모델을 사용할 경우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SBC</a:t>
            </a:r>
            <a:r>
              <a:rPr kumimoji="1" lang="ko-KR" altLang="en-US" sz="1400" dirty="0"/>
              <a:t>단에서 학습을 시키지 않고 </a:t>
            </a:r>
            <a:r>
              <a:rPr kumimoji="1" lang="en-US" altLang="ko-KR" sz="1400" dirty="0"/>
              <a:t>GPU</a:t>
            </a:r>
            <a:r>
              <a:rPr kumimoji="1" lang="ko-KR" altLang="en-US" sz="1400" dirty="0"/>
              <a:t>가 내장된 컴퓨터에서 학습시킨 후 사용할 예정</a:t>
            </a:r>
            <a:endParaRPr kumimoji="1"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알고리즘을 선택하는 경우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입력과 차체 자체의 기대 속도와의 관계가 단순할 때</a:t>
            </a:r>
            <a:endParaRPr kumimoji="1"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학습 모델을 선택하는 경우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입력 데이터가 너무 방대하고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입력과 차체 자체의 기대 속도와의 관계가 복잡할 때</a:t>
            </a:r>
          </a:p>
        </p:txBody>
      </p:sp>
    </p:spTree>
    <p:extLst>
      <p:ext uri="{BB962C8B-B14F-4D97-AF65-F5344CB8AC3E}">
        <p14:creationId xmlns:p14="http://schemas.microsoft.com/office/powerpoint/2010/main" val="177556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AE7CB-1449-1EE6-EF9E-84EDCDDC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7F7348-7F0F-F761-935C-DC0668E5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463" y="1908753"/>
            <a:ext cx="4180609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주제 유지 이유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교수님의 피드백 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개발 현황 과정 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수정 개발 계획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282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유지 이유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EE49D-22E7-5037-8A8D-569CBBA82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1C683-53CC-5803-A803-C0533F60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1634001"/>
            <a:ext cx="11012437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유지 이유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AFB65A-5C8B-4881-4335-2F8DC9989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85" y="2237535"/>
            <a:ext cx="5852715" cy="2853142"/>
          </a:xfrm>
          <a:prstGeom prst="rect">
            <a:avLst/>
          </a:prstGeom>
        </p:spPr>
      </p:pic>
      <p:pic>
        <p:nvPicPr>
          <p:cNvPr id="14" name="그래픽 13" descr="오른쪽을 가리키는 검지  단색으로 채워진">
            <a:extLst>
              <a:ext uri="{FF2B5EF4-FFF2-40B4-BE49-F238E27FC236}">
                <a16:creationId xmlns:a16="http://schemas.microsoft.com/office/drawing/2014/main" id="{F93A54B8-EB27-F637-F87C-6ECE6C6C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641548">
            <a:off x="8414429" y="3310881"/>
            <a:ext cx="1342462" cy="1342462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A851E3-AF52-8992-62D3-3AEBDDF4F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6067" y="1816660"/>
            <a:ext cx="6293345" cy="4351338"/>
          </a:xfrm>
        </p:spPr>
      </p:pic>
    </p:spTree>
    <p:extLst>
      <p:ext uri="{BB962C8B-B14F-4D97-AF65-F5344CB8AC3E}">
        <p14:creationId xmlns:p14="http://schemas.microsoft.com/office/powerpoint/2010/main" val="357830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교수님의 피드백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85D9D2-E46A-E43B-030B-FA6E371B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37" y="1588655"/>
            <a:ext cx="3982006" cy="51732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D45493-B20A-23F5-4FF0-F56FF22A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75" y="222316"/>
            <a:ext cx="5872062" cy="31034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6B0DFD-72B8-159D-B9D4-BE5B5577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80" y="3554013"/>
            <a:ext cx="4959652" cy="30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특정 포트를 사용하는 프로세스 죽이기">
            <a:extLst>
              <a:ext uri="{FF2B5EF4-FFF2-40B4-BE49-F238E27FC236}">
                <a16:creationId xmlns:a16="http://schemas.microsoft.com/office/drawing/2014/main" id="{885681DE-017C-1E26-6B80-2C009A8F8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7"/>
          <a:stretch/>
        </p:blipFill>
        <p:spPr bwMode="auto">
          <a:xfrm>
            <a:off x="86656" y="683520"/>
            <a:ext cx="3992084" cy="322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진행 과정</a:t>
            </a:r>
          </a:p>
        </p:txBody>
      </p:sp>
      <p:pic>
        <p:nvPicPr>
          <p:cNvPr id="1028" name="Picture 4" descr="Mac os 로고 - 무료 컴퓨터개 아이콘">
            <a:extLst>
              <a:ext uri="{FF2B5EF4-FFF2-40B4-BE49-F238E27FC236}">
                <a16:creationId xmlns:a16="http://schemas.microsoft.com/office/drawing/2014/main" id="{DF0F54C8-ED97-FCB0-429C-2FEE2B12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" y="2852881"/>
            <a:ext cx="1669474" cy="16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리눅스 종류] 리눅스는 왜 펭귄 로고를 사용할까? 우분투 리눅스 추천 [웹사이트제작 와플즈] : 네이버 블로그">
            <a:extLst>
              <a:ext uri="{FF2B5EF4-FFF2-40B4-BE49-F238E27FC236}">
                <a16:creationId xmlns:a16="http://schemas.microsoft.com/office/drawing/2014/main" id="{584724AF-10E1-875F-2413-1F9DA92B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8" y="4602018"/>
            <a:ext cx="2294950" cy="13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6F5439-CA92-C676-D8BC-41BFE7CA2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121" y="2109089"/>
            <a:ext cx="2623466" cy="37822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3C8176-BC0D-6BC9-F54A-E8E533FED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944" y="365125"/>
            <a:ext cx="3450400" cy="29002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586DE3-A7AA-4D25-C99F-9CA485956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506" y="259542"/>
            <a:ext cx="2597262" cy="3602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0412B0-F054-543B-AD75-555C3ACAF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0506" y="3959094"/>
            <a:ext cx="2558944" cy="2757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D75A54-F8A1-991A-B27A-3FADF65A79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3424" y="3429000"/>
            <a:ext cx="1990376" cy="320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0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개발 로직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9176C-7874-295B-8C45-347FD7EBF519}"/>
              </a:ext>
            </a:extLst>
          </p:cNvPr>
          <p:cNvSpPr txBox="1"/>
          <p:nvPr/>
        </p:nvSpPr>
        <p:spPr>
          <a:xfrm>
            <a:off x="2032050" y="2251511"/>
            <a:ext cx="468269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b="1" dirty="0"/>
              <a:t>보행보조기 모터 제어 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-&gt;</a:t>
            </a:r>
            <a:r>
              <a:rPr kumimoji="1" lang="ko-KR" altLang="en-US" dirty="0"/>
              <a:t> 손잡이에 달려있는 매트릭스형 센서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2. </a:t>
            </a:r>
            <a:r>
              <a:rPr kumimoji="1" lang="ko-KR" altLang="en-US" b="1" dirty="0"/>
              <a:t>사용자 맞춤형 제어 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MCU</a:t>
            </a:r>
            <a:r>
              <a:rPr kumimoji="1" lang="ko-KR" altLang="en-US" dirty="0"/>
              <a:t> 내 </a:t>
            </a:r>
            <a:r>
              <a:rPr kumimoji="1" lang="ko-KR" altLang="en-US" dirty="0" err="1"/>
              <a:t>탑재되어있는</a:t>
            </a:r>
            <a:r>
              <a:rPr kumimoji="1" lang="ko-KR" altLang="en-US" dirty="0"/>
              <a:t> 반응형 알고리즘 </a:t>
            </a:r>
          </a:p>
        </p:txBody>
      </p:sp>
      <p:pic>
        <p:nvPicPr>
          <p:cNvPr id="9" name="Picture 2" descr="호호메디 성인용 보행보조차 알루미늄 실버카 F-698N 노인 보행기, 1개">
            <a:extLst>
              <a:ext uri="{FF2B5EF4-FFF2-40B4-BE49-F238E27FC236}">
                <a16:creationId xmlns:a16="http://schemas.microsoft.com/office/drawing/2014/main" id="{986B4BD2-D463-2692-41FB-27C468A5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74" t="9380" r="20125" b="7142"/>
          <a:stretch/>
        </p:blipFill>
        <p:spPr bwMode="auto">
          <a:xfrm>
            <a:off x="8995694" y="1692171"/>
            <a:ext cx="1190096" cy="191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초음파 센서">
            <a:extLst>
              <a:ext uri="{FF2B5EF4-FFF2-40B4-BE49-F238E27FC236}">
                <a16:creationId xmlns:a16="http://schemas.microsoft.com/office/drawing/2014/main" id="{58190E92-79DB-FCD8-6FA5-77C32B98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61770">
            <a:off x="9858670" y="2421750"/>
            <a:ext cx="626999" cy="62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1FBC9A51-D226-AC5E-C4A9-FA102FAA5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551048" y="1650886"/>
            <a:ext cx="1069008" cy="211490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3C7CCD-6169-C9E9-B591-8570A63D8B03}"/>
              </a:ext>
            </a:extLst>
          </p:cNvPr>
          <p:cNvCxnSpPr>
            <a:cxnSpLocks/>
          </p:cNvCxnSpPr>
          <p:nvPr/>
        </p:nvCxnSpPr>
        <p:spPr>
          <a:xfrm>
            <a:off x="10242183" y="2782896"/>
            <a:ext cx="843369" cy="0"/>
          </a:xfrm>
          <a:prstGeom prst="straightConnector1">
            <a:avLst/>
          </a:prstGeom>
          <a:ln>
            <a:solidFill>
              <a:srgbClr val="FF0000"/>
            </a:solidFill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2CC1E65A-6611-C865-54B4-DBE37221C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2" t="20357" r="18373" b="13928"/>
          <a:stretch/>
        </p:blipFill>
        <p:spPr bwMode="auto">
          <a:xfrm>
            <a:off x="8564493" y="1572253"/>
            <a:ext cx="812525" cy="8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BF6A40B-3D64-5448-5B3E-52D3F3D0B025}"/>
              </a:ext>
            </a:extLst>
          </p:cNvPr>
          <p:cNvSpPr txBox="1"/>
          <p:nvPr/>
        </p:nvSpPr>
        <p:spPr>
          <a:xfrm>
            <a:off x="9965728" y="299295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초음파 센서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46B520-9681-997B-EDD2-F333E1E7CA8B}"/>
              </a:ext>
            </a:extLst>
          </p:cNvPr>
          <p:cNvSpPr txBox="1"/>
          <p:nvPr/>
        </p:nvSpPr>
        <p:spPr>
          <a:xfrm>
            <a:off x="8596385" y="1370602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압력 센서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42BE8C-BF45-6847-97F7-D99F459A92CD}"/>
              </a:ext>
            </a:extLst>
          </p:cNvPr>
          <p:cNvSpPr txBox="1"/>
          <p:nvPr/>
        </p:nvSpPr>
        <p:spPr>
          <a:xfrm>
            <a:off x="919656" y="238477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메인 제어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ADB47E-8E07-8759-C6F1-40BBC88F361C}"/>
              </a:ext>
            </a:extLst>
          </p:cNvPr>
          <p:cNvSpPr txBox="1"/>
          <p:nvPr/>
        </p:nvSpPr>
        <p:spPr>
          <a:xfrm>
            <a:off x="919656" y="321124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서브 제어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8F196-5F09-3EC7-4A20-B3AE3788B237}"/>
              </a:ext>
            </a:extLst>
          </p:cNvPr>
          <p:cNvSpPr txBox="1"/>
          <p:nvPr/>
        </p:nvSpPr>
        <p:spPr>
          <a:xfrm>
            <a:off x="919656" y="1834570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하고자 하는 것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실시간으로 사용자에 맞게 움직이는 보행보조기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CF08E0-D578-B66A-DC90-41F6AFE05BED}"/>
              </a:ext>
            </a:extLst>
          </p:cNvPr>
          <p:cNvSpPr txBox="1"/>
          <p:nvPr/>
        </p:nvSpPr>
        <p:spPr>
          <a:xfrm>
            <a:off x="8770732" y="4860496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전체적인 모습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pic>
        <p:nvPicPr>
          <p:cNvPr id="1030" name="Picture 6" descr="ESP32-C3-DEVKITM-1 Espressif Systems | 개발 기판, 키트, 프로그래밍 장치 | DigiKey">
            <a:extLst>
              <a:ext uri="{FF2B5EF4-FFF2-40B4-BE49-F238E27FC236}">
                <a16:creationId xmlns:a16="http://schemas.microsoft.com/office/drawing/2014/main" id="{F901AB13-9CFA-04D9-0FE8-CACF7E51A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736" y="3289225"/>
            <a:ext cx="965329" cy="9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7D714B0-DD0F-88D6-C3F4-5D9F6FBD5F9A}"/>
              </a:ext>
            </a:extLst>
          </p:cNvPr>
          <p:cNvSpPr txBox="1"/>
          <p:nvPr/>
        </p:nvSpPr>
        <p:spPr>
          <a:xfrm>
            <a:off x="7818080" y="414361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ESP32 (MCU)</a:t>
            </a:r>
            <a:endParaRPr kumimoji="1" lang="ko-KR" altLang="en-US" sz="11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74BF3C8-6B8F-FE3A-99DC-00872D2A1307}"/>
              </a:ext>
            </a:extLst>
          </p:cNvPr>
          <p:cNvCxnSpPr/>
          <p:nvPr/>
        </p:nvCxnSpPr>
        <p:spPr>
          <a:xfrm flipV="1">
            <a:off x="8596385" y="3254567"/>
            <a:ext cx="579146" cy="355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3C79E50-6501-1BEC-62F9-5EB86FC23BF9}"/>
              </a:ext>
            </a:extLst>
          </p:cNvPr>
          <p:cNvSpPr txBox="1"/>
          <p:nvPr/>
        </p:nvSpPr>
        <p:spPr>
          <a:xfrm>
            <a:off x="7811286" y="4335411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/>
              <a:t>모든 동작을 제어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FE4595-9EF6-7314-5B00-4BB7D7CC7C1A}"/>
              </a:ext>
            </a:extLst>
          </p:cNvPr>
          <p:cNvSpPr txBox="1"/>
          <p:nvPr/>
        </p:nvSpPr>
        <p:spPr>
          <a:xfrm>
            <a:off x="2032050" y="3975113"/>
            <a:ext cx="4908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메인 입력은 압력센서이기 때문에 초음파 센서가 없더라도 작동된다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D2188A-3450-D4AA-3476-3E7F3952116E}"/>
              </a:ext>
            </a:extLst>
          </p:cNvPr>
          <p:cNvSpPr txBox="1"/>
          <p:nvPr/>
        </p:nvSpPr>
        <p:spPr>
          <a:xfrm>
            <a:off x="919656" y="4491164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-&gt;</a:t>
            </a:r>
            <a:r>
              <a:rPr kumimoji="1" lang="ko-KR" altLang="en-US" dirty="0"/>
              <a:t> 둘 다 실시간으로 진행</a:t>
            </a:r>
          </a:p>
        </p:txBody>
      </p:sp>
    </p:spTree>
    <p:extLst>
      <p:ext uri="{BB962C8B-B14F-4D97-AF65-F5344CB8AC3E}">
        <p14:creationId xmlns:p14="http://schemas.microsoft.com/office/powerpoint/2010/main" val="285315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096B1C3-562B-78C3-8A86-4F180EDD5D0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새로운 개발 로직</a:t>
            </a:r>
            <a:r>
              <a:rPr lang="en-US" altLang="ko-KR" dirty="0"/>
              <a:t> – </a:t>
            </a:r>
            <a:r>
              <a:rPr lang="ko-KR" altLang="en-US" dirty="0">
                <a:solidFill>
                  <a:srgbClr val="FF0000"/>
                </a:solidFill>
              </a:rPr>
              <a:t>메인</a:t>
            </a:r>
            <a:r>
              <a:rPr lang="ko-KR" altLang="en-US" dirty="0"/>
              <a:t> 제어</a:t>
            </a:r>
          </a:p>
        </p:txBody>
      </p:sp>
      <p:pic>
        <p:nvPicPr>
          <p:cNvPr id="7" name="그림 6" descr="다채로움, 스크린샷, 양초, 예술이(가) 표시된 사진&#10;&#10;자동 생성된 설명">
            <a:extLst>
              <a:ext uri="{FF2B5EF4-FFF2-40B4-BE49-F238E27FC236}">
                <a16:creationId xmlns:a16="http://schemas.microsoft.com/office/drawing/2014/main" id="{AFCB9102-70FA-6C82-4FE0-C54DEB02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6" y="1544039"/>
            <a:ext cx="2260210" cy="2260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B0C2-E253-1EB3-8654-8866A5BD81E6}"/>
              </a:ext>
            </a:extLst>
          </p:cNvPr>
          <p:cNvSpPr txBox="1"/>
          <p:nvPr/>
        </p:nvSpPr>
        <p:spPr>
          <a:xfrm>
            <a:off x="3321174" y="1503054"/>
            <a:ext cx="78024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핸들의 위치에 따라서 압력센서의 입력이 달라짐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압력이 가해지는 곳</a:t>
            </a:r>
            <a:endParaRPr kumimoji="1"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엄지손가락 및 손바닥이 위치하는 핸들 뒤쪽 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엄지손가락을 제외한 네 손가락 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핸들의 위쪽 </a:t>
            </a: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E8F793-F772-DD33-4701-3545A74C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293" t="7960" r="8837" b="10794"/>
          <a:stretch/>
        </p:blipFill>
        <p:spPr>
          <a:xfrm>
            <a:off x="964826" y="4270076"/>
            <a:ext cx="2260210" cy="2142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11F239-118F-7505-224D-C566A7029EFC}"/>
              </a:ext>
            </a:extLst>
          </p:cNvPr>
          <p:cNvSpPr txBox="1"/>
          <p:nvPr/>
        </p:nvSpPr>
        <p:spPr>
          <a:xfrm>
            <a:off x="1921646" y="38524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18C7D-C2D9-3941-6B99-F606D83425B9}"/>
              </a:ext>
            </a:extLst>
          </p:cNvPr>
          <p:cNvSpPr txBox="1"/>
          <p:nvPr/>
        </p:nvSpPr>
        <p:spPr>
          <a:xfrm>
            <a:off x="8456047" y="3158041"/>
            <a:ext cx="363243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-&gt;</a:t>
            </a:r>
            <a:r>
              <a:rPr kumimoji="1" lang="ko-KR" altLang="en-US" dirty="0"/>
              <a:t> 사용자가 당기려고 시도</a:t>
            </a:r>
            <a:endParaRPr kumimoji="1"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1A50D-154C-DD44-F621-754547CA0560}"/>
              </a:ext>
            </a:extLst>
          </p:cNvPr>
          <p:cNvSpPr txBox="1"/>
          <p:nvPr/>
        </p:nvSpPr>
        <p:spPr>
          <a:xfrm>
            <a:off x="8456047" y="2788709"/>
            <a:ext cx="2794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-&gt;</a:t>
            </a:r>
            <a:r>
              <a:rPr kumimoji="1" lang="ko-KR" altLang="en-US" dirty="0"/>
              <a:t> 사용자가 밀려고 시도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56233-982B-D97E-DEF8-620B3A637275}"/>
              </a:ext>
            </a:extLst>
          </p:cNvPr>
          <p:cNvSpPr txBox="1"/>
          <p:nvPr/>
        </p:nvSpPr>
        <p:spPr>
          <a:xfrm>
            <a:off x="8456047" y="3577103"/>
            <a:ext cx="392717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-&gt;</a:t>
            </a:r>
            <a:r>
              <a:rPr kumimoji="1" lang="ko-KR" altLang="en-US" dirty="0"/>
              <a:t> 보행보조기에 기대고 있을 경우</a:t>
            </a:r>
            <a:endParaRPr kumimoji="1"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31035-6109-B31A-2911-71E7E4822096}"/>
              </a:ext>
            </a:extLst>
          </p:cNvPr>
          <p:cNvSpPr txBox="1"/>
          <p:nvPr/>
        </p:nvSpPr>
        <p:spPr>
          <a:xfrm>
            <a:off x="8456047" y="23591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상황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6549-B18D-A787-D52A-2106A63875DC}"/>
              </a:ext>
            </a:extLst>
          </p:cNvPr>
          <p:cNvSpPr txBox="1"/>
          <p:nvPr/>
        </p:nvSpPr>
        <p:spPr>
          <a:xfrm>
            <a:off x="5808031" y="5354946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해당 입력을 바탕으로 모터 제어</a:t>
            </a:r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89EC3243-82DC-4D89-82EC-0CE8CDC43D74}"/>
              </a:ext>
            </a:extLst>
          </p:cNvPr>
          <p:cNvSpPr/>
          <p:nvPr/>
        </p:nvSpPr>
        <p:spPr>
          <a:xfrm>
            <a:off x="7222417" y="4202566"/>
            <a:ext cx="672860" cy="984651"/>
          </a:xfrm>
          <a:prstGeom prst="downArrow">
            <a:avLst>
              <a:gd name="adj1" fmla="val 24359"/>
              <a:gd name="adj2" fmla="val 974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087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FE06A-F284-4733-A449-9AEE3F08CA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새로운 개발 로직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서브</a:t>
            </a:r>
            <a:r>
              <a:rPr lang="ko-KR" altLang="en-US" dirty="0"/>
              <a:t> 제어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1AE8BD-E6D5-C292-88A4-C6E826347283}"/>
              </a:ext>
            </a:extLst>
          </p:cNvPr>
          <p:cNvSpPr txBox="1"/>
          <p:nvPr/>
        </p:nvSpPr>
        <p:spPr>
          <a:xfrm>
            <a:off x="838200" y="1506022"/>
            <a:ext cx="751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사람과 차체 사이의 거리가 멀어지는 경우 </a:t>
            </a:r>
            <a:r>
              <a:rPr kumimoji="1" lang="en-US" altLang="ko-KR" dirty="0">
                <a:solidFill>
                  <a:srgbClr val="FF0000"/>
                </a:solidFill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</a:rPr>
              <a:t> 차체가 사람보다 빠르다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188E2-B06C-FCB9-54AB-A8A6B8ECB2BA}"/>
              </a:ext>
            </a:extLst>
          </p:cNvPr>
          <p:cNvSpPr txBox="1"/>
          <p:nvPr/>
        </p:nvSpPr>
        <p:spPr>
          <a:xfrm>
            <a:off x="838200" y="1997587"/>
            <a:ext cx="774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사람과 차체 사이의 거리가 가까워지는 경우 </a:t>
            </a:r>
            <a:r>
              <a:rPr kumimoji="1" lang="en-US" altLang="ko-KR" dirty="0">
                <a:solidFill>
                  <a:srgbClr val="FF0000"/>
                </a:solidFill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</a:rPr>
              <a:t> 차체가 사람보다 느리다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8D59D-F2ED-785A-7563-D983B07F4D80}"/>
              </a:ext>
            </a:extLst>
          </p:cNvPr>
          <p:cNvSpPr txBox="1"/>
          <p:nvPr/>
        </p:nvSpPr>
        <p:spPr>
          <a:xfrm>
            <a:off x="854550" y="2489152"/>
            <a:ext cx="7596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사람과 차체 사이의 거리의 변화가 클 경우 </a:t>
            </a:r>
            <a:r>
              <a:rPr kumimoji="1" lang="en-US" altLang="ko-KR" dirty="0">
                <a:solidFill>
                  <a:srgbClr val="FF0000"/>
                </a:solidFill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</a:rPr>
              <a:t> 데이터에 노이즈가 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sz="1200" dirty="0">
                <a:solidFill>
                  <a:srgbClr val="FF0000"/>
                </a:solidFill>
              </a:rPr>
              <a:t>-&gt;</a:t>
            </a:r>
            <a:r>
              <a:rPr kumimoji="1" lang="ko-KR" altLang="en-US" sz="1200" dirty="0">
                <a:solidFill>
                  <a:srgbClr val="FF0000"/>
                </a:solidFill>
              </a:rPr>
              <a:t> 사람의 옷이나 다른 물체를 감지할 경우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endParaRPr kumimoji="1"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26D94-C6AB-CB21-C2C7-8BA7EB42F6D2}"/>
              </a:ext>
            </a:extLst>
          </p:cNvPr>
          <p:cNvSpPr txBox="1"/>
          <p:nvPr/>
        </p:nvSpPr>
        <p:spPr>
          <a:xfrm>
            <a:off x="838200" y="3882760"/>
            <a:ext cx="30508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센서 구입 후 </a:t>
            </a:r>
            <a:r>
              <a:rPr kumimoji="1" lang="ko-KR" altLang="en-US" dirty="0" err="1"/>
              <a:t>입력값에</a:t>
            </a:r>
            <a:r>
              <a:rPr kumimoji="1" lang="ko-KR" altLang="en-US" dirty="0"/>
              <a:t> 따라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82431-6092-887C-5B58-F731F213A984}"/>
              </a:ext>
            </a:extLst>
          </p:cNvPr>
          <p:cNvSpPr txBox="1"/>
          <p:nvPr/>
        </p:nvSpPr>
        <p:spPr>
          <a:xfrm>
            <a:off x="4186870" y="3720771"/>
            <a:ext cx="609456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신경망 학습된 모델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실시간 반응형 알고리즘</a:t>
            </a:r>
            <a:endParaRPr kumimoji="1"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B686E-2934-45F0-2121-92B1FB7795FB}"/>
              </a:ext>
            </a:extLst>
          </p:cNvPr>
          <p:cNvSpPr txBox="1"/>
          <p:nvPr/>
        </p:nvSpPr>
        <p:spPr>
          <a:xfrm>
            <a:off x="7611557" y="3928520"/>
            <a:ext cx="450083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둘 중 어떤 걸 사용할 것인지 결정할 예정</a:t>
            </a:r>
            <a:endParaRPr kumimoji="1" lang="en-US" altLang="ko-KR" dirty="0"/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04187273-7276-0191-2D63-1247E8A2AF07}"/>
              </a:ext>
            </a:extLst>
          </p:cNvPr>
          <p:cNvSpPr/>
          <p:nvPr/>
        </p:nvSpPr>
        <p:spPr>
          <a:xfrm>
            <a:off x="5538196" y="5280571"/>
            <a:ext cx="1840409" cy="111186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1C6E64-058D-A623-1432-F589F41AC60E}"/>
              </a:ext>
            </a:extLst>
          </p:cNvPr>
          <p:cNvSpPr txBox="1"/>
          <p:nvPr/>
        </p:nvSpPr>
        <p:spPr>
          <a:xfrm>
            <a:off x="854550" y="4860927"/>
            <a:ext cx="3868367" cy="1531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+mj-lt"/>
              </a:rPr>
              <a:t>입력값</a:t>
            </a:r>
            <a:r>
              <a:rPr kumimoji="1" lang="ko-KR" altLang="en-US" sz="1600" dirty="0">
                <a:latin typeface="+mj-lt"/>
              </a:rPr>
              <a:t> </a:t>
            </a:r>
            <a:endParaRPr kumimoji="1"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600" dirty="0">
                <a:latin typeface="+mj-lt"/>
                <a:ea typeface="NanumSquare" panose="020B0600000101010101" pitchFamily="34" charset="-127"/>
              </a:rPr>
              <a:t>사용자</a:t>
            </a:r>
            <a:r>
              <a:rPr kumimoji="1" lang="en-US" altLang="ko-KR" sz="1600" dirty="0">
                <a:latin typeface="+mj-lt"/>
                <a:ea typeface="NanumSquare" panose="020B0600000101010101" pitchFamily="34" charset="-127"/>
              </a:rPr>
              <a:t> input : </a:t>
            </a:r>
            <a:r>
              <a:rPr kumimoji="1" lang="ko-KR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손 압력센서</a:t>
            </a:r>
            <a:r>
              <a:rPr kumimoji="1" lang="en-US" altLang="ko-KR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(matrix)</a:t>
            </a:r>
            <a:r>
              <a:rPr kumimoji="1" lang="ko-KR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 값 </a:t>
            </a:r>
            <a:endParaRPr kumimoji="1" lang="en-US" altLang="ko-KR" sz="16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NanumSquare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600" dirty="0">
                <a:latin typeface="+mj-lt"/>
                <a:ea typeface="NanumSquare" panose="020B0600000101010101" pitchFamily="34" charset="-127"/>
              </a:rPr>
              <a:t>사람과 차체의 거리</a:t>
            </a:r>
            <a:r>
              <a:rPr kumimoji="1" lang="en-US" altLang="ko-KR" sz="1600" dirty="0">
                <a:latin typeface="+mj-lt"/>
                <a:ea typeface="NanumSquare" panose="020B0600000101010101" pitchFamily="34" charset="-127"/>
              </a:rPr>
              <a:t> : </a:t>
            </a:r>
            <a:r>
              <a:rPr kumimoji="1" lang="ko-KR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초음파 </a:t>
            </a:r>
            <a:r>
              <a:rPr kumimoji="1" lang="ko-KR" alt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센서값</a:t>
            </a:r>
            <a:endParaRPr kumimoji="1" lang="en-US" altLang="ko-KR" sz="16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NanumSquare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600" dirty="0">
                <a:latin typeface="+mj-lt"/>
                <a:ea typeface="NanumSquare" panose="020B0600000101010101" pitchFamily="34" charset="-127"/>
              </a:rPr>
              <a:t>차체 속도 </a:t>
            </a:r>
            <a:r>
              <a:rPr kumimoji="1" lang="en-US" altLang="ko-KR" sz="1600" dirty="0">
                <a:latin typeface="+mj-lt"/>
                <a:ea typeface="NanumSquare" panose="020B0600000101010101" pitchFamily="34" charset="-127"/>
              </a:rPr>
              <a:t>:</a:t>
            </a:r>
            <a:r>
              <a:rPr kumimoji="1" lang="ko-KR" altLang="en-US" sz="1600" dirty="0">
                <a:latin typeface="+mj-lt"/>
                <a:ea typeface="NanumSquare" panose="020B0600000101010101" pitchFamily="34" charset="-127"/>
              </a:rPr>
              <a:t> </a:t>
            </a:r>
            <a:r>
              <a:rPr kumimoji="1" lang="ko-KR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바퀴에 달린 홀 </a:t>
            </a:r>
            <a:r>
              <a:rPr kumimoji="1" lang="ko-KR" alt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센서값</a:t>
            </a:r>
            <a:endParaRPr kumimoji="1" lang="ko-KR" altLang="en-US" sz="16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NanumSquare" panose="020B060000010101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7F4BD7-BDA7-4417-DBFF-94A15374113F}"/>
              </a:ext>
            </a:extLst>
          </p:cNvPr>
          <p:cNvCxnSpPr/>
          <p:nvPr/>
        </p:nvCxnSpPr>
        <p:spPr>
          <a:xfrm>
            <a:off x="4722917" y="5840083"/>
            <a:ext cx="5823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B0D78FF-65D5-1A5E-0FE5-9457B3B5D0AA}"/>
              </a:ext>
            </a:extLst>
          </p:cNvPr>
          <p:cNvCxnSpPr/>
          <p:nvPr/>
        </p:nvCxnSpPr>
        <p:spPr>
          <a:xfrm>
            <a:off x="7611557" y="5840083"/>
            <a:ext cx="5823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82D740-3896-2D34-BF88-C8636100B362}"/>
              </a:ext>
            </a:extLst>
          </p:cNvPr>
          <p:cNvSpPr txBox="1"/>
          <p:nvPr/>
        </p:nvSpPr>
        <p:spPr>
          <a:xfrm>
            <a:off x="5555448" y="5805913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알고리즘 </a:t>
            </a:r>
            <a:r>
              <a:rPr kumimoji="1" lang="en-US" altLang="ko-KR" sz="1200" dirty="0"/>
              <a:t>or </a:t>
            </a:r>
            <a:r>
              <a:rPr kumimoji="1" lang="ko-KR" altLang="en-US" sz="1200" dirty="0"/>
              <a:t>신경망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3AC4CB-BBFA-0BFE-13E2-98AD2FEE19FD}"/>
              </a:ext>
            </a:extLst>
          </p:cNvPr>
          <p:cNvSpPr txBox="1"/>
          <p:nvPr/>
        </p:nvSpPr>
        <p:spPr>
          <a:xfrm>
            <a:off x="8301289" y="5150697"/>
            <a:ext cx="3121367" cy="11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+mj-lt"/>
              </a:rPr>
              <a:t>출력값</a:t>
            </a:r>
            <a:endParaRPr kumimoji="1"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모터 제어에 사용되는 </a:t>
            </a:r>
            <a:r>
              <a:rPr kumimoji="1" lang="ko-KR" alt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상수값</a:t>
            </a:r>
            <a:endParaRPr kumimoji="1" lang="en-US" altLang="ko-KR" sz="16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(=</a:t>
            </a:r>
            <a:r>
              <a:rPr kumimoji="1" lang="ko-KR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모터 속도의 변화에 해당하는 가중치</a:t>
            </a:r>
            <a:r>
              <a:rPr kumimoji="1" lang="en-US" altLang="ko-KR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NanumSquare" panose="020B0600000101010101" pitchFamily="34" charset="-127"/>
              </a:rPr>
              <a:t>)</a:t>
            </a:r>
            <a:endParaRPr kumimoji="1" lang="ko-KR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NanumSquare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927549-1E59-7058-3CD6-A672C0DF9FB3}"/>
              </a:ext>
            </a:extLst>
          </p:cNvPr>
          <p:cNvSpPr txBox="1"/>
          <p:nvPr/>
        </p:nvSpPr>
        <p:spPr>
          <a:xfrm>
            <a:off x="879878" y="6401193"/>
            <a:ext cx="3009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MCU </a:t>
            </a:r>
            <a:r>
              <a:rPr kumimoji="1" lang="ko-KR" altLang="en-US" sz="1100" dirty="0"/>
              <a:t>안에 </a:t>
            </a:r>
            <a:r>
              <a:rPr kumimoji="1" lang="ko-KR" altLang="en-US" sz="1100" dirty="0" err="1"/>
              <a:t>입력값을</a:t>
            </a:r>
            <a:r>
              <a:rPr kumimoji="1" lang="ko-KR" altLang="en-US" sz="1100" dirty="0"/>
              <a:t> 지속적으로 저장할 예정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024A2-3086-2B86-A7A6-1E37737CF6B0}"/>
              </a:ext>
            </a:extLst>
          </p:cNvPr>
          <p:cNvSpPr txBox="1"/>
          <p:nvPr/>
        </p:nvSpPr>
        <p:spPr>
          <a:xfrm>
            <a:off x="838200" y="3041102"/>
            <a:ext cx="536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50"/>
                </a:solidFill>
              </a:rPr>
              <a:t>* 급격한 변동사항에 대비하기 위해 </a:t>
            </a:r>
            <a:r>
              <a:rPr kumimoji="1" lang="en-US" altLang="ko-KR" dirty="0">
                <a:solidFill>
                  <a:srgbClr val="00B050"/>
                </a:solidFill>
              </a:rPr>
              <a:t>LPF</a:t>
            </a:r>
            <a:r>
              <a:rPr kumimoji="1" lang="ko-KR" altLang="en-US" dirty="0">
                <a:solidFill>
                  <a:srgbClr val="00B050"/>
                </a:solidFill>
              </a:rPr>
              <a:t> 적용 예정</a:t>
            </a:r>
          </a:p>
        </p:txBody>
      </p:sp>
    </p:spTree>
    <p:extLst>
      <p:ext uri="{BB962C8B-B14F-4D97-AF65-F5344CB8AC3E}">
        <p14:creationId xmlns:p14="http://schemas.microsoft.com/office/powerpoint/2010/main" val="238062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364</Words>
  <Application>Microsoft Macintosh PowerPoint</Application>
  <PresentationFormat>와이드스크린</PresentationFormat>
  <Paragraphs>72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A#</vt:lpstr>
      <vt:lpstr>목차</vt:lpstr>
      <vt:lpstr>주제 유지 이유 - 1 </vt:lpstr>
      <vt:lpstr>주제 유지 이유 - 2 </vt:lpstr>
      <vt:lpstr>교수님의 피드백</vt:lpstr>
      <vt:lpstr>개발 진행 과정</vt:lpstr>
      <vt:lpstr>새로운 개발 로직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A#</dc:title>
  <dc:creator>이진성/임베디드시스템공학과</dc:creator>
  <cp:lastModifiedBy>이효림/임베디드시스템공학과</cp:lastModifiedBy>
  <cp:revision>17</cp:revision>
  <dcterms:created xsi:type="dcterms:W3CDTF">2024-09-21T08:51:07Z</dcterms:created>
  <dcterms:modified xsi:type="dcterms:W3CDTF">2024-10-09T17:00:01Z</dcterms:modified>
</cp:coreProperties>
</file>